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9" r:id="rId4"/>
    <p:sldId id="282" r:id="rId5"/>
    <p:sldId id="271" r:id="rId6"/>
    <p:sldId id="261" r:id="rId7"/>
    <p:sldId id="286" r:id="rId8"/>
    <p:sldId id="284" r:id="rId9"/>
    <p:sldId id="265" r:id="rId10"/>
    <p:sldId id="288" r:id="rId11"/>
    <p:sldId id="289" r:id="rId12"/>
    <p:sldId id="266" r:id="rId13"/>
    <p:sldId id="273" r:id="rId14"/>
    <p:sldId id="276" r:id="rId15"/>
    <p:sldId id="281" r:id="rId16"/>
    <p:sldId id="280" r:id="rId17"/>
    <p:sldId id="28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llbiol.ru/book/kletka/jendoplazmaticheskij_retikulum" TargetMode="External"/><Relationship Id="rId2" Type="http://schemas.openxmlformats.org/officeDocument/2006/relationships/hyperlink" Target="http://ucheba-legko.ru/lections/viewlection/biologiya/10_klass/kletka_-_edinitsa_jivogo/struktura_i_funktsii_kletki/lec_yadro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14356"/>
            <a:ext cx="8101042" cy="5572164"/>
          </a:xfrm>
        </p:spPr>
        <p:txBody>
          <a:bodyPr>
            <a:normAutofit/>
          </a:bodyPr>
          <a:lstStyle/>
          <a:p>
            <a:r>
              <a:rPr lang="ru-RU" dirty="0" smtClean="0"/>
              <a:t>Клетка- структурная, функциональная и генетическая единица живого.</a:t>
            </a:r>
            <a:br>
              <a:rPr lang="ru-RU" dirty="0" smtClean="0"/>
            </a:br>
            <a:r>
              <a:rPr lang="en-US" smtClean="0"/>
              <a:t>                           </a:t>
            </a:r>
            <a:r>
              <a:rPr lang="ru-RU" sz="2000" smtClean="0"/>
              <a:t>Подготовила </a:t>
            </a:r>
            <a:r>
              <a:rPr lang="ru-RU" sz="2000" dirty="0" smtClean="0"/>
              <a:t>учитель биологии</a:t>
            </a:r>
            <a:br>
              <a:rPr lang="ru-RU" sz="2000" dirty="0" smtClean="0"/>
            </a:br>
            <a:r>
              <a:rPr lang="ru-RU" sz="2000" dirty="0" smtClean="0"/>
              <a:t>                                                              МОБУ « </a:t>
            </a:r>
            <a:r>
              <a:rPr lang="ru-RU" sz="2000" dirty="0" err="1" smtClean="0"/>
              <a:t>Мещеряковская</a:t>
            </a:r>
            <a:r>
              <a:rPr lang="ru-RU" sz="2000" dirty="0" smtClean="0"/>
              <a:t> СОШ»</a:t>
            </a:r>
            <a:br>
              <a:rPr lang="ru-RU" sz="2000" dirty="0" smtClean="0"/>
            </a:br>
            <a:r>
              <a:rPr lang="ru-RU" sz="2000" dirty="0" smtClean="0"/>
              <a:t>                                    </a:t>
            </a:r>
            <a:r>
              <a:rPr lang="en-US" sz="2000" dirty="0" smtClean="0"/>
              <a:t>                       </a:t>
            </a:r>
            <a:r>
              <a:rPr lang="ru-RU" sz="2000" dirty="0" smtClean="0"/>
              <a:t>   </a:t>
            </a:r>
            <a:r>
              <a:rPr lang="ru-RU" sz="2000" dirty="0" err="1" smtClean="0"/>
              <a:t>Кононенкова</a:t>
            </a:r>
            <a:r>
              <a:rPr lang="ru-RU" sz="2000" dirty="0" smtClean="0"/>
              <a:t> Р.Н.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-1428792" y="5143512"/>
            <a:ext cx="785818" cy="42862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животной клетки</a:t>
            </a:r>
            <a:endParaRPr lang="ru-RU" dirty="0"/>
          </a:p>
        </p:txBody>
      </p:sp>
      <p:pic>
        <p:nvPicPr>
          <p:cNvPr id="4" name="Содержимое 3" descr="клетка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08" y="1638717"/>
            <a:ext cx="4643470" cy="4664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b="1" smtClean="0"/>
              <a:t>Строение растительной клетки</a:t>
            </a:r>
          </a:p>
        </p:txBody>
      </p:sp>
      <p:pic>
        <p:nvPicPr>
          <p:cNvPr id="3075" name="Содержимое 5" descr="клетка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00100" y="1643050"/>
            <a:ext cx="7345362" cy="403225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808038" y="152400"/>
            <a:ext cx="302897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/>
              <a:t>Цитоплазма </a:t>
            </a:r>
          </a:p>
        </p:txBody>
      </p:sp>
      <p:pic>
        <p:nvPicPr>
          <p:cNvPr id="12291" name="Picture 5" descr="28_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950" y="765175"/>
            <a:ext cx="497205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Дата 7"/>
          <p:cNvSpPr>
            <a:spLocks noGrp="1"/>
          </p:cNvSpPr>
          <p:nvPr>
            <p:ph type="dt" sz="half" idx="10"/>
          </p:nvPr>
        </p:nvSpPr>
        <p:spPr>
          <a:xfrm flipH="1">
            <a:off x="-571536" y="6857998"/>
            <a:ext cx="142876" cy="35721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12294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DEF2D750-D1F3-41E5-8727-87B1B31A4AB7}" type="slidenum">
              <a:rPr lang="ru-RU" smtClean="0"/>
              <a:pPr eaLnBrk="1" hangingPunct="1">
                <a:defRPr/>
              </a:pPr>
              <a:t>4</a:t>
            </a:fld>
            <a:endParaRPr lang="ru-RU" smtClean="0"/>
          </a:p>
        </p:txBody>
      </p:sp>
      <p:sp>
        <p:nvSpPr>
          <p:cNvPr id="12295" name="Text Box 5"/>
          <p:cNvSpPr txBox="1">
            <a:spLocks noChangeArrowheads="1"/>
          </p:cNvSpPr>
          <p:nvPr/>
        </p:nvSpPr>
        <p:spPr bwMode="auto">
          <a:xfrm>
            <a:off x="4025900" y="6529388"/>
            <a:ext cx="3851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</a:rPr>
              <a:t>Учитель биологии  Сергиенко Н.В.</a:t>
            </a:r>
          </a:p>
        </p:txBody>
      </p:sp>
      <p:pic>
        <p:nvPicPr>
          <p:cNvPr id="8" name="Picture 5" descr="28_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950" y="426689"/>
            <a:ext cx="4972050" cy="6431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00034" y="1214422"/>
            <a:ext cx="40719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Цитоплазма</a:t>
            </a:r>
            <a:r>
              <a:rPr lang="ru-RU" sz="2400" b="1" dirty="0" smtClean="0"/>
              <a:t>-</a:t>
            </a:r>
            <a:r>
              <a:rPr lang="ru-RU" sz="2400" dirty="0" smtClean="0"/>
              <a:t> это часть клетки, находящаяся между плазматической мембраной и ядром. В ней содержится от 60-90% воды.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857224" y="2973838"/>
            <a:ext cx="30003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 </a:t>
            </a:r>
            <a:r>
              <a:rPr lang="ru-RU" sz="2400" dirty="0" smtClean="0"/>
              <a:t>Функции цитоплазмы :Место расположения  органоидов.</a:t>
            </a:r>
          </a:p>
          <a:p>
            <a:endParaRPr lang="ru-RU" sz="2400" dirty="0" smtClean="0"/>
          </a:p>
          <a:p>
            <a:r>
              <a:rPr lang="ru-RU" sz="2400" dirty="0" smtClean="0"/>
              <a:t> Обеспечивает протекание    химических</a:t>
            </a:r>
          </a:p>
          <a:p>
            <a:r>
              <a:rPr lang="ru-RU" sz="2400" dirty="0" smtClean="0"/>
              <a:t> и физиологических процессов в клетке.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207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285992"/>
            <a:ext cx="39243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735013" y="207963"/>
            <a:ext cx="81581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Ядро – важнейшая структура клетки. В нем сосредоточено 90% клеточной ДНК.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5292725" y="1125538"/>
            <a:ext cx="36718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Функция </a:t>
            </a:r>
            <a:r>
              <a:rPr lang="ru-RU" sz="2400" b="1" dirty="0" err="1" smtClean="0">
                <a:solidFill>
                  <a:schemeClr val="tx2"/>
                </a:solidFill>
              </a:rPr>
              <a:t>ядра-хранение</a:t>
            </a:r>
            <a:r>
              <a:rPr lang="ru-RU" sz="2400" b="1" dirty="0" smtClean="0">
                <a:solidFill>
                  <a:schemeClr val="tx2"/>
                </a:solidFill>
              </a:rPr>
              <a:t> наследственной информации.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0" y="1142984"/>
            <a:ext cx="6686581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  <a:cs typeface="+mn-cs"/>
              </a:rPr>
              <a:t>кариолема</a:t>
            </a:r>
            <a:endParaRPr lang="ru-RU" sz="2400" b="1" dirty="0">
              <a:solidFill>
                <a:schemeClr val="bg2">
                  <a:lumMod val="40000"/>
                  <a:lumOff val="60000"/>
                </a:schemeClr>
              </a:solidFill>
              <a:cs typeface="+mn-cs"/>
            </a:endParaRPr>
          </a:p>
        </p:txBody>
      </p:sp>
      <p:sp>
        <p:nvSpPr>
          <p:cNvPr id="4102" name="Rectangle 8"/>
          <p:cNvSpPr>
            <a:spLocks noChangeArrowheads="1"/>
          </p:cNvSpPr>
          <p:nvPr/>
        </p:nvSpPr>
        <p:spPr bwMode="auto">
          <a:xfrm>
            <a:off x="5003800" y="4292600"/>
            <a:ext cx="1993687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cs typeface="+mn-cs"/>
              </a:rPr>
              <a:t>Кариоплазма</a:t>
            </a:r>
          </a:p>
        </p:txBody>
      </p:sp>
      <p:sp>
        <p:nvSpPr>
          <p:cNvPr id="4103" name="Rectangle 9"/>
          <p:cNvSpPr>
            <a:spLocks noChangeArrowheads="1"/>
          </p:cNvSpPr>
          <p:nvPr/>
        </p:nvSpPr>
        <p:spPr bwMode="auto">
          <a:xfrm>
            <a:off x="2916238" y="1484313"/>
            <a:ext cx="1515736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cs typeface="+mn-cs"/>
              </a:rPr>
              <a:t>Хроматин</a:t>
            </a:r>
          </a:p>
        </p:txBody>
      </p:sp>
      <p:sp>
        <p:nvSpPr>
          <p:cNvPr id="4104" name="Rectangle 10"/>
          <p:cNvSpPr>
            <a:spLocks noChangeArrowheads="1"/>
          </p:cNvSpPr>
          <p:nvPr/>
        </p:nvSpPr>
        <p:spPr bwMode="auto">
          <a:xfrm>
            <a:off x="395288" y="1412875"/>
            <a:ext cx="1484702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 smtClean="0">
                <a:cs typeface="+mn-cs"/>
              </a:rPr>
              <a:t>Ядрышки</a:t>
            </a:r>
            <a:endParaRPr lang="ru-RU" sz="2400" b="1" dirty="0">
              <a:cs typeface="+mn-cs"/>
            </a:endParaRPr>
          </a:p>
        </p:txBody>
      </p:sp>
      <p:sp>
        <p:nvSpPr>
          <p:cNvPr id="4105" name="Line 11"/>
          <p:cNvSpPr>
            <a:spLocks noChangeShapeType="1"/>
          </p:cNvSpPr>
          <p:nvPr/>
        </p:nvSpPr>
        <p:spPr bwMode="auto">
          <a:xfrm>
            <a:off x="1403350" y="1916113"/>
            <a:ext cx="360363" cy="1873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06" name="Line 12"/>
          <p:cNvSpPr>
            <a:spLocks noChangeShapeType="1"/>
          </p:cNvSpPr>
          <p:nvPr/>
        </p:nvSpPr>
        <p:spPr bwMode="auto">
          <a:xfrm flipH="1">
            <a:off x="2627313" y="1844675"/>
            <a:ext cx="792162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09" name="Line 15"/>
          <p:cNvSpPr>
            <a:spLocks noChangeShapeType="1"/>
          </p:cNvSpPr>
          <p:nvPr/>
        </p:nvSpPr>
        <p:spPr bwMode="auto">
          <a:xfrm flipH="1" flipV="1">
            <a:off x="2843213" y="4437063"/>
            <a:ext cx="2160587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0" name="Text Box 16"/>
          <p:cNvSpPr txBox="1">
            <a:spLocks noChangeArrowheads="1"/>
          </p:cNvSpPr>
          <p:nvPr/>
        </p:nvSpPr>
        <p:spPr bwMode="auto">
          <a:xfrm>
            <a:off x="4984750" y="5175250"/>
            <a:ext cx="1044575" cy="461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i="1" dirty="0">
                <a:cs typeface="+mn-cs"/>
              </a:rPr>
              <a:t>Поры</a:t>
            </a:r>
          </a:p>
        </p:txBody>
      </p:sp>
      <p:sp>
        <p:nvSpPr>
          <p:cNvPr id="4111" name="Line 17"/>
          <p:cNvSpPr>
            <a:spLocks noChangeShapeType="1"/>
          </p:cNvSpPr>
          <p:nvPr/>
        </p:nvSpPr>
        <p:spPr bwMode="auto">
          <a:xfrm flipH="1" flipV="1">
            <a:off x="3563938" y="4941888"/>
            <a:ext cx="12954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2" name="Line 18"/>
          <p:cNvSpPr>
            <a:spLocks noChangeShapeType="1"/>
          </p:cNvSpPr>
          <p:nvPr/>
        </p:nvSpPr>
        <p:spPr bwMode="auto">
          <a:xfrm flipH="1">
            <a:off x="3132138" y="54451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3" name="Дата 5"/>
          <p:cNvSpPr>
            <a:spLocks noGrp="1"/>
          </p:cNvSpPr>
          <p:nvPr>
            <p:ph type="dt" sz="half" idx="10"/>
          </p:nvPr>
        </p:nvSpPr>
        <p:spPr>
          <a:xfrm>
            <a:off x="-357222" y="6215083"/>
            <a:ext cx="357222" cy="214314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411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A1ACE624-F0C5-465F-B4ED-28AC68321673}" type="slidenum">
              <a:rPr lang="ru-RU" smtClean="0"/>
              <a:pPr eaLnBrk="1" hangingPunct="1">
                <a:defRPr/>
              </a:pPr>
              <a:t>5</a:t>
            </a:fld>
            <a:endParaRPr lang="ru-RU" smtClean="0"/>
          </a:p>
        </p:txBody>
      </p:sp>
      <p:sp>
        <p:nvSpPr>
          <p:cNvPr id="4115" name="Text Box 5"/>
          <p:cNvSpPr txBox="1">
            <a:spLocks noChangeArrowheads="1"/>
          </p:cNvSpPr>
          <p:nvPr/>
        </p:nvSpPr>
        <p:spPr bwMode="auto">
          <a:xfrm>
            <a:off x="3995738" y="6327775"/>
            <a:ext cx="3851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</a:rPr>
              <a:t>Учитель биологии  Сергиенко Н.В.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Ядро с ядрышком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ru-RU" dirty="0" smtClean="0"/>
              <a:t>Ядро имеет форму шара с диаметром от 3-10 мкм. Оно окружено ядерной оболочкой, состоящей из </a:t>
            </a:r>
            <a:r>
              <a:rPr lang="ru-RU" dirty="0" err="1" smtClean="0"/>
              <a:t>двухмембран.В</a:t>
            </a:r>
            <a:r>
              <a:rPr lang="ru-RU" dirty="0" smtClean="0"/>
              <a:t> нем  90% клеточной ДНК. В ядрах присутствует одно или несколько ядрышек. Оно состоит из белка и РНК. При делении клеток распадается. Содержимое ядра заполнено ядерным соком(кариоплазма).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1774p15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2500306"/>
            <a:ext cx="4427537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090104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57" y="2643182"/>
            <a:ext cx="4175153" cy="370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395288" y="0"/>
            <a:ext cx="43195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/>
              <a:t>Клеточный центр - </a:t>
            </a:r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357158" y="714356"/>
            <a:ext cx="8301037" cy="181588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800" b="1" dirty="0" smtClean="0">
                <a:cs typeface="+mn-cs"/>
              </a:rPr>
              <a:t>Образован </a:t>
            </a:r>
            <a:r>
              <a:rPr lang="ru-RU" sz="2800" b="1" dirty="0">
                <a:cs typeface="+mn-cs"/>
              </a:rPr>
              <a:t>центриолями, центриоли расположены перпендикулярно друг другу, состоят из 9 триплетов микротрубочек (белок </a:t>
            </a:r>
            <a:r>
              <a:rPr lang="ru-RU" sz="2800" b="1" dirty="0" err="1">
                <a:cs typeface="+mn-cs"/>
              </a:rPr>
              <a:t>тубулин</a:t>
            </a:r>
            <a:r>
              <a:rPr lang="ru-RU" sz="2800" b="1" dirty="0">
                <a:cs typeface="+mn-cs"/>
              </a:rPr>
              <a:t>)</a:t>
            </a:r>
          </a:p>
        </p:txBody>
      </p:sp>
      <p:sp>
        <p:nvSpPr>
          <p:cNvPr id="14342" name="Дата 7"/>
          <p:cNvSpPr>
            <a:spLocks noGrp="1"/>
          </p:cNvSpPr>
          <p:nvPr>
            <p:ph type="dt" sz="half" idx="10"/>
          </p:nvPr>
        </p:nvSpPr>
        <p:spPr>
          <a:xfrm>
            <a:off x="-714412" y="6357959"/>
            <a:ext cx="45719" cy="71437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14343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20D51D7A-CD95-4238-8792-94661CED47F9}" type="slidenum">
              <a:rPr lang="ru-RU" smtClean="0"/>
              <a:pPr eaLnBrk="1" hangingPunct="1">
                <a:defRPr/>
              </a:pPr>
              <a:t>7</a:t>
            </a:fld>
            <a:endParaRPr lang="ru-RU" smtClean="0"/>
          </a:p>
        </p:txBody>
      </p:sp>
      <p:sp>
        <p:nvSpPr>
          <p:cNvPr id="14344" name="Text Box 5"/>
          <p:cNvSpPr txBox="1">
            <a:spLocks noChangeArrowheads="1"/>
          </p:cNvSpPr>
          <p:nvPr/>
        </p:nvSpPr>
        <p:spPr bwMode="auto">
          <a:xfrm>
            <a:off x="4624388" y="6459538"/>
            <a:ext cx="3851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</a:rPr>
              <a:t>Учитель биологии  Сергиенко Н.В.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215370" cy="2214554"/>
          </a:xfrm>
        </p:spPr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ru-RU" sz="2200" b="1" dirty="0" smtClean="0">
                <a:latin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</a:rPr>
              <a:t>Хромосомы -носители генетической информации</a:t>
            </a:r>
            <a:r>
              <a:rPr lang="ru-RU" b="1" dirty="0" smtClean="0">
                <a:latin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</a:rPr>
              <a:t>Органоиды ядра эукариот,    хромосома образована ДНК и молекулами белков – гистонов</a:t>
            </a:r>
            <a:r>
              <a:rPr lang="ru-RU" b="1" dirty="0" smtClean="0">
                <a:latin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5" name="Picture 8" descr="bio_1_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8000" contrast="6000"/>
          </a:blip>
          <a:srcRect/>
          <a:stretch>
            <a:fillRect/>
          </a:stretch>
        </p:blipFill>
        <p:spPr bwMode="auto">
          <a:xfrm>
            <a:off x="397186" y="2714620"/>
            <a:ext cx="469239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500306"/>
            <a:ext cx="3571875" cy="363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165416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Плазматическая мембрана</a:t>
            </a:r>
            <a:br>
              <a:rPr lang="ru-RU" sz="2400" dirty="0" smtClean="0"/>
            </a:br>
            <a:r>
              <a:rPr lang="ru-RU" sz="2400" dirty="0" smtClean="0"/>
              <a:t>  Липиды в мембране образуют двойной слой, а белки пронизывают всю ее толщу, погружены на разную глубину, или располагаются на внешней и внутренней мембраны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4847" y="2071678"/>
            <a:ext cx="7323830" cy="453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039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640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i="1" dirty="0" smtClean="0">
                <a:solidFill>
                  <a:srgbClr val="6600CC"/>
                </a:solidFill>
              </a:rPr>
              <a:t>Функции мембраны: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buNone/>
            </a:pPr>
            <a:r>
              <a:rPr lang="ru-RU" sz="2400" b="1" dirty="0" smtClean="0"/>
              <a:t>Отделяет клеточное содержимое от внешней среды.</a:t>
            </a:r>
          </a:p>
          <a:p>
            <a:pPr eaLnBrk="1" hangingPunct="1">
              <a:buFont typeface="Wingdings" pitchFamily="2" charset="2"/>
              <a:buNone/>
            </a:pPr>
            <a:endParaRPr lang="ru-RU" sz="2400" b="1" dirty="0" smtClean="0"/>
          </a:p>
          <a:p>
            <a:pPr eaLnBrk="1" hangingPunct="1">
              <a:buNone/>
            </a:pPr>
            <a:r>
              <a:rPr lang="ru-RU" sz="2400" b="1" dirty="0" smtClean="0"/>
              <a:t>Регулирует обмен веществ между клеткой и средой.</a:t>
            </a:r>
          </a:p>
          <a:p>
            <a:pPr eaLnBrk="1" hangingPunct="1">
              <a:buFont typeface="Wingdings" pitchFamily="2" charset="2"/>
              <a:buNone/>
            </a:pPr>
            <a:endParaRPr lang="ru-RU" sz="2400" b="1" dirty="0" smtClean="0"/>
          </a:p>
          <a:p>
            <a:pPr eaLnBrk="1" hangingPunct="1">
              <a:buFont typeface="Wingdings" pitchFamily="2" charset="2"/>
              <a:buChar char="v"/>
            </a:pPr>
            <a:endParaRPr lang="ru-RU" sz="2400" b="1" dirty="0" smtClean="0"/>
          </a:p>
          <a:p>
            <a:pPr eaLnBrk="1" hangingPunct="1">
              <a:buNone/>
            </a:pPr>
            <a:r>
              <a:rPr lang="ru-RU" sz="2400" b="1" dirty="0" smtClean="0"/>
              <a:t>Протекают ферментативные реакции.</a:t>
            </a:r>
          </a:p>
          <a:p>
            <a:pPr eaLnBrk="1" hangingPunct="1">
              <a:buFont typeface="Wingdings" pitchFamily="2" charset="2"/>
              <a:buNone/>
            </a:pPr>
            <a:endParaRPr lang="ru-RU" sz="2400" b="1" dirty="0" smtClean="0"/>
          </a:p>
          <a:p>
            <a:pPr eaLnBrk="1" hangingPunct="1">
              <a:buNone/>
            </a:pPr>
            <a:r>
              <a:rPr lang="ru-RU" sz="2400" b="1" dirty="0" smtClean="0"/>
              <a:t>Рецепторные участки для распознавания внешних стимулов.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 eaLnBrk="1" hangingPunct="1"/>
            <a:r>
              <a:rPr lang="ru-RU" sz="2800" dirty="0" smtClean="0"/>
              <a:t>Аппарат </a:t>
            </a:r>
            <a:r>
              <a:rPr lang="ru-RU" sz="2800" dirty="0" err="1" smtClean="0"/>
              <a:t>Гольджи</a:t>
            </a:r>
            <a:r>
              <a:rPr lang="ru-RU" sz="2800" dirty="0" smtClean="0"/>
              <a:t> – </a:t>
            </a:r>
            <a:r>
              <a:rPr lang="ru-RU" sz="2800" dirty="0" err="1" smtClean="0"/>
              <a:t>одномембранный</a:t>
            </a:r>
            <a:r>
              <a:rPr lang="ru-RU" sz="2800" dirty="0" smtClean="0"/>
              <a:t> органоид-10мкм,состоит сложенных стопкой, уплощенных, слегка изогнутых </a:t>
            </a:r>
            <a:r>
              <a:rPr lang="ru-RU" sz="2800" dirty="0" err="1" smtClean="0"/>
              <a:t>дискообразных</a:t>
            </a:r>
            <a:r>
              <a:rPr lang="ru-RU" sz="2800" dirty="0" smtClean="0"/>
              <a:t>  цистерн</a:t>
            </a:r>
            <a:r>
              <a:rPr lang="ru-RU" sz="1800" dirty="0" smtClean="0">
                <a:solidFill>
                  <a:schemeClr val="accent2"/>
                </a:solidFill>
              </a:rPr>
              <a:t>.</a:t>
            </a:r>
            <a:endParaRPr lang="ru-RU" sz="3200" dirty="0" smtClean="0">
              <a:solidFill>
                <a:srgbClr val="6600CC"/>
              </a:solidFill>
            </a:endParaRPr>
          </a:p>
        </p:txBody>
      </p:sp>
      <p:pic>
        <p:nvPicPr>
          <p:cNvPr id="13315" name="Picture 6" descr="Аппарат Гольджи и Лизосом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85926"/>
            <a:ext cx="367982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5410200" y="2133600"/>
            <a:ext cx="3429000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solidFill>
                  <a:schemeClr val="accent2"/>
                </a:solidFill>
              </a:rPr>
              <a:t>Функции аппарата </a:t>
            </a:r>
            <a:r>
              <a:rPr lang="ru-RU" sz="3200" dirty="0" err="1">
                <a:solidFill>
                  <a:schemeClr val="accent2"/>
                </a:solidFill>
              </a:rPr>
              <a:t>Гольджи</a:t>
            </a:r>
            <a:r>
              <a:rPr lang="ru-RU" sz="3200" dirty="0">
                <a:solidFill>
                  <a:schemeClr val="accent2"/>
                </a:solidFill>
              </a:rPr>
              <a:t>:</a:t>
            </a:r>
          </a:p>
          <a:p>
            <a:endParaRPr lang="ru-RU" dirty="0"/>
          </a:p>
          <a:p>
            <a:r>
              <a:rPr lang="ru-RU" sz="3200" dirty="0" smtClean="0"/>
              <a:t>транспорт </a:t>
            </a:r>
            <a:r>
              <a:rPr lang="ru-RU" sz="3200" dirty="0"/>
              <a:t>продуктов</a:t>
            </a:r>
          </a:p>
          <a:p>
            <a:pPr>
              <a:buFont typeface="Wingdings" pitchFamily="2" charset="2"/>
              <a:buNone/>
            </a:pPr>
            <a:r>
              <a:rPr lang="ru-RU" sz="3200" dirty="0"/>
              <a:t>биосинтеза</a:t>
            </a:r>
          </a:p>
          <a:p>
            <a:endParaRPr lang="ru-RU" sz="3200" dirty="0"/>
          </a:p>
          <a:p>
            <a:r>
              <a:rPr lang="ru-RU" sz="3200" dirty="0" smtClean="0"/>
              <a:t>формирование </a:t>
            </a:r>
            <a:r>
              <a:rPr lang="ru-RU" sz="3200" dirty="0"/>
              <a:t>лизосом</a:t>
            </a:r>
            <a:r>
              <a:rPr lang="ru-RU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1431925" y="5715000"/>
            <a:ext cx="10048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лизосомы</a:t>
            </a:r>
          </a:p>
        </p:txBody>
      </p:sp>
      <p:sp>
        <p:nvSpPr>
          <p:cNvPr id="13318" name="Text Box 9"/>
          <p:cNvSpPr txBox="1">
            <a:spLocks noChangeArrowheads="1"/>
          </p:cNvSpPr>
          <p:nvPr/>
        </p:nvSpPr>
        <p:spPr bwMode="auto">
          <a:xfrm>
            <a:off x="381000" y="4495800"/>
            <a:ext cx="198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мембрана</a:t>
            </a:r>
          </a:p>
        </p:txBody>
      </p:sp>
      <p:sp>
        <p:nvSpPr>
          <p:cNvPr id="13319" name="Text Box 10"/>
          <p:cNvSpPr txBox="1">
            <a:spLocks noChangeArrowheads="1"/>
          </p:cNvSpPr>
          <p:nvPr/>
        </p:nvSpPr>
        <p:spPr bwMode="auto">
          <a:xfrm>
            <a:off x="1981200" y="3505200"/>
            <a:ext cx="13700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лизосомы</a:t>
            </a:r>
          </a:p>
        </p:txBody>
      </p:sp>
      <p:pic>
        <p:nvPicPr>
          <p:cNvPr id="13320" name="Picture 11" descr="лизосом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01222" y="3000372"/>
            <a:ext cx="41148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Митохондрии </a:t>
            </a:r>
            <a:r>
              <a:rPr lang="ru-RU" sz="2700" dirty="0" smtClean="0"/>
              <a:t>Имеют </a:t>
            </a:r>
            <a:r>
              <a:rPr lang="ru-RU" sz="2700" dirty="0" err="1" smtClean="0"/>
              <a:t>двумембранное</a:t>
            </a:r>
            <a:r>
              <a:rPr lang="ru-RU" sz="2700" dirty="0" smtClean="0"/>
              <a:t> строение. Внутренняя мембрана образует </a:t>
            </a:r>
            <a:r>
              <a:rPr lang="ru-RU" sz="2700" dirty="0" err="1" smtClean="0"/>
              <a:t>кристы</a:t>
            </a:r>
            <a:r>
              <a:rPr lang="ru-RU" sz="2700" dirty="0" smtClean="0"/>
              <a:t>. Митохондрия имеет свою ДНК, РНК.</a:t>
            </a:r>
            <a:endParaRPr lang="ru-RU" sz="27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643050"/>
            <a:ext cx="5429288" cy="4298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857884" y="2143116"/>
            <a:ext cx="292895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 smtClean="0">
                <a:solidFill>
                  <a:schemeClr val="accent2"/>
                </a:solidFill>
              </a:rPr>
              <a:t>Функции митохондрий</a:t>
            </a:r>
            <a:r>
              <a:rPr lang="ru-RU" sz="2400" dirty="0" smtClean="0">
                <a:solidFill>
                  <a:srgbClr val="6600CC"/>
                </a:solidFill>
              </a:rPr>
              <a:t>:</a:t>
            </a:r>
            <a:br>
              <a:rPr lang="ru-RU" sz="2400" dirty="0" smtClean="0">
                <a:solidFill>
                  <a:srgbClr val="6600CC"/>
                </a:solidFill>
              </a:rPr>
            </a:br>
            <a:endParaRPr lang="ru-RU" sz="2400" dirty="0" smtClean="0">
              <a:solidFill>
                <a:srgbClr val="6600CC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400" dirty="0" smtClean="0"/>
              <a:t>Синтез АТФ, происходящий за счет окисления органических веществ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642910" y="152400"/>
            <a:ext cx="7715304" cy="220503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3200" dirty="0" err="1" smtClean="0"/>
              <a:t>Пластиды-двумембранные</a:t>
            </a:r>
            <a:r>
              <a:rPr lang="ru-RU" sz="3200" dirty="0" smtClean="0"/>
              <a:t> органоиды растительных клеток.</a:t>
            </a:r>
            <a:br>
              <a:rPr lang="ru-RU" sz="3200" dirty="0" smtClean="0"/>
            </a:br>
            <a:r>
              <a:rPr lang="ru-RU" sz="3200" dirty="0" smtClean="0"/>
              <a:t>1.хлоропласты</a:t>
            </a:r>
            <a:br>
              <a:rPr lang="ru-RU" sz="3200" dirty="0" smtClean="0"/>
            </a:br>
            <a:r>
              <a:rPr lang="ru-RU" sz="3200" dirty="0" smtClean="0"/>
              <a:t>2.хромопласты</a:t>
            </a:r>
            <a:br>
              <a:rPr lang="ru-RU" sz="3200" dirty="0" smtClean="0"/>
            </a:br>
            <a:r>
              <a:rPr lang="ru-RU" sz="3200" dirty="0" smtClean="0"/>
              <a:t>3.лейкопласты</a:t>
            </a:r>
          </a:p>
        </p:txBody>
      </p:sp>
      <p:pic>
        <p:nvPicPr>
          <p:cNvPr id="11267" name="Picture 6" descr="Хлороплас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092" y="3000372"/>
            <a:ext cx="459941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5572132" y="2143116"/>
            <a:ext cx="3275013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2"/>
                </a:solidFill>
              </a:rPr>
              <a:t>Структурные компоненты</a:t>
            </a:r>
          </a:p>
          <a:p>
            <a:r>
              <a:rPr lang="ru-RU" sz="2800" b="1" dirty="0">
                <a:solidFill>
                  <a:schemeClr val="accent2"/>
                </a:solidFill>
              </a:rPr>
              <a:t>хлоропласта</a:t>
            </a:r>
            <a:r>
              <a:rPr lang="ru-RU" sz="2800" dirty="0"/>
              <a:t>:</a:t>
            </a:r>
          </a:p>
          <a:p>
            <a:r>
              <a:rPr lang="ru-RU" sz="2400" dirty="0"/>
              <a:t>1-наружная мембрана</a:t>
            </a:r>
          </a:p>
          <a:p>
            <a:r>
              <a:rPr lang="ru-RU" sz="2400" dirty="0"/>
              <a:t>2- внутренняя мембрана</a:t>
            </a:r>
          </a:p>
          <a:p>
            <a:r>
              <a:rPr lang="ru-RU" sz="2400" dirty="0"/>
              <a:t>3-матрикс</a:t>
            </a:r>
          </a:p>
          <a:p>
            <a:r>
              <a:rPr lang="ru-RU" sz="2400" dirty="0"/>
              <a:t>4-граны</a:t>
            </a:r>
          </a:p>
          <a:p>
            <a:r>
              <a:rPr lang="ru-RU" sz="2400" dirty="0"/>
              <a:t>5-ламелла</a:t>
            </a:r>
          </a:p>
          <a:p>
            <a:r>
              <a:rPr lang="ru-RU" sz="2400" dirty="0"/>
              <a:t>6-тиллакойд</a:t>
            </a:r>
          </a:p>
          <a:p>
            <a:r>
              <a:rPr lang="ru-RU" sz="2400" dirty="0"/>
              <a:t>7-строма </a:t>
            </a:r>
            <a:r>
              <a:rPr lang="ru-RU" sz="2400" dirty="0" err="1" smtClean="0"/>
              <a:t>тиллакоида</a:t>
            </a:r>
            <a:endParaRPr lang="ru-RU" sz="2400" dirty="0"/>
          </a:p>
        </p:txBody>
      </p:sp>
      <p:pic>
        <p:nvPicPr>
          <p:cNvPr id="11269" name="Picture 8" descr="2591643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14827" y="6215082"/>
            <a:ext cx="1271713" cy="490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86808" cy="6000793"/>
          </a:xfrm>
        </p:spPr>
        <p:txBody>
          <a:bodyPr>
            <a:norm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ru-RU" sz="2700" dirty="0" smtClean="0">
                <a:latin typeface="Constantia" pitchFamily="18" charset="0"/>
                <a:hlinkClick r:id="rId2"/>
              </a:rPr>
              <a:t/>
            </a:r>
            <a:br>
              <a:rPr lang="ru-RU" sz="2700" dirty="0" smtClean="0">
                <a:latin typeface="Constantia" pitchFamily="18" charset="0"/>
                <a:hlinkClick r:id="rId2"/>
              </a:rPr>
            </a:br>
            <a:r>
              <a:rPr lang="ru-RU" sz="2700" dirty="0" smtClean="0">
                <a:latin typeface="Constantia" pitchFamily="18" charset="0"/>
                <a:hlinkClick r:id="rId2"/>
              </a:rPr>
              <a:t> Использованы материалы :</a:t>
            </a:r>
            <a:br>
              <a:rPr lang="ru-RU" sz="2700" dirty="0" smtClean="0">
                <a:latin typeface="Constantia" pitchFamily="18" charset="0"/>
                <a:hlinkClick r:id="rId2"/>
              </a:rPr>
            </a:br>
            <a:r>
              <a:rPr lang="ru-RU" sz="2700" dirty="0" smtClean="0">
                <a:latin typeface="Constantia" pitchFamily="18" charset="0"/>
                <a:hlinkClick r:id="rId2"/>
              </a:rPr>
              <a:t/>
            </a:r>
            <a:br>
              <a:rPr lang="ru-RU" sz="2700" dirty="0" smtClean="0">
                <a:latin typeface="Constantia" pitchFamily="18" charset="0"/>
                <a:hlinkClick r:id="rId2"/>
              </a:rPr>
            </a:br>
            <a:r>
              <a:rPr lang="en-US" sz="2700" dirty="0" smtClean="0">
                <a:latin typeface="Constantia" pitchFamily="18" charset="0"/>
                <a:hlinkClick r:id="rId2"/>
              </a:rPr>
              <a:t>http://ucheba-legko.ru/lections/viewlection/biologiya/10_klass/kletka_-_edinitsa_jivogo/struktura_i_funktsii_kletki/lec_yadro</a:t>
            </a:r>
            <a:r>
              <a:rPr lang="ru-RU" sz="2700" dirty="0" smtClean="0">
                <a:latin typeface="Constantia" pitchFamily="18" charset="0"/>
              </a:rPr>
              <a:t/>
            </a:r>
            <a:br>
              <a:rPr lang="ru-RU" sz="2700" dirty="0" smtClean="0">
                <a:latin typeface="Constantia" pitchFamily="18" charset="0"/>
              </a:rPr>
            </a:br>
            <a:r>
              <a:rPr lang="en-US" sz="2700" dirty="0" smtClean="0">
                <a:latin typeface="Constantia" pitchFamily="18" charset="0"/>
                <a:hlinkClick r:id="rId3"/>
              </a:rPr>
              <a:t>http://www.cellbiol.ru/book/kletka/jendoplazmaticheskij_retikulum</a:t>
            </a:r>
            <a:r>
              <a:rPr lang="ru-RU" sz="2700" smtClean="0">
                <a:latin typeface="Constantia" pitchFamily="18" charset="0"/>
              </a:rPr>
              <a:t/>
            </a:r>
            <a:br>
              <a:rPr lang="ru-RU" sz="2700" smtClean="0">
                <a:latin typeface="Constantia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196</TotalTime>
  <Words>270</Words>
  <Application>Microsoft Office PowerPoint</Application>
  <PresentationFormat>Экран (4:3)</PresentationFormat>
  <Paragraphs>61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Модульная</vt:lpstr>
      <vt:lpstr>Клетка- структурная, функциональная и генетическая единица живого.                            Подготовила учитель биологии                                                               МОБУ « Мещеряковская СОШ»                                                               Кононенкова Р.Н.</vt:lpstr>
      <vt:lpstr>Строение животной клетки</vt:lpstr>
      <vt:lpstr>Строение растительной клетки</vt:lpstr>
      <vt:lpstr>Презентация PowerPoint</vt:lpstr>
      <vt:lpstr>Презентация PowerPoint</vt:lpstr>
      <vt:lpstr>Ядро с ядрышком</vt:lpstr>
      <vt:lpstr>Презентация PowerPoint</vt:lpstr>
      <vt:lpstr> Хромосомы -носители генетической информации  Органоиды ядра эукариот,    хромосома образована ДНК и молекулами белков – гистонов.</vt:lpstr>
      <vt:lpstr>Плазматическая мембрана   Липиды в мембране образуют двойной слой, а белки пронизывают всю ее толщу, погружены на разную глубину, или располагаются на внешней и внутренней мембраны</vt:lpstr>
      <vt:lpstr>Презентация PowerPoint</vt:lpstr>
      <vt:lpstr>Презентация PowerPoint</vt:lpstr>
      <vt:lpstr>Функции мембраны:</vt:lpstr>
      <vt:lpstr>Презентация PowerPoint</vt:lpstr>
      <vt:lpstr>Аппарат Гольджи – одномембранный органоид-10мкм,состоит сложенных стопкой, уплощенных, слегка изогнутых дискообразных  цистерн.</vt:lpstr>
      <vt:lpstr>Митохондрии Имеют двумембранное строение. Внутренняя мембрана образует кристы. Митохондрия имеет свою ДНК, РНК.</vt:lpstr>
      <vt:lpstr>Пластиды-двумембранные органоиды растительных клеток. 1.хлоропласты 2.хромопласты 3.лейкопласты</vt:lpstr>
      <vt:lpstr>  Использованы материалы :  http://ucheba-legko.ru/lections/viewlection/biologiya/10_klass/kletka_-_edinitsa_jivogo/struktura_i_funktsii_kletki/lec_yadro http://www.cellbiol.ru/book/kletka/jendoplazmaticheskij_retikulum 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Клетка- структурная ,функциональная и генетическая единица живого функциональная единица</dc:title>
  <dc:creator>Admin</dc:creator>
  <cp:lastModifiedBy>acer</cp:lastModifiedBy>
  <cp:revision>24</cp:revision>
  <dcterms:created xsi:type="dcterms:W3CDTF">2005-03-24T23:39:56Z</dcterms:created>
  <dcterms:modified xsi:type="dcterms:W3CDTF">2017-10-09T07:04:46Z</dcterms:modified>
</cp:coreProperties>
</file>